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4" r:id="rId2"/>
    <p:sldId id="390" r:id="rId3"/>
    <p:sldId id="327" r:id="rId4"/>
    <p:sldId id="399" r:id="rId5"/>
    <p:sldId id="400" r:id="rId6"/>
    <p:sldId id="401" r:id="rId7"/>
    <p:sldId id="402" r:id="rId8"/>
    <p:sldId id="404" r:id="rId9"/>
    <p:sldId id="405" r:id="rId10"/>
    <p:sldId id="389" r:id="rId11"/>
    <p:sldId id="403" r:id="rId12"/>
    <p:sldId id="397" r:id="rId13"/>
    <p:sldId id="398" r:id="rId14"/>
    <p:sldId id="395" r:id="rId15"/>
    <p:sldId id="396" r:id="rId16"/>
    <p:sldId id="391" r:id="rId17"/>
    <p:sldId id="392" r:id="rId18"/>
    <p:sldId id="393" r:id="rId19"/>
    <p:sldId id="394" r:id="rId20"/>
    <p:sldId id="406" r:id="rId21"/>
    <p:sldId id="38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367FB-D1DE-4018-AEA1-9E8777DCDD68}" type="datetimeFigureOut">
              <a:rPr lang="ru-RU"/>
              <a:pPr>
                <a:defRPr/>
              </a:pPr>
              <a:t>23.10.2018</a:t>
            </a:fld>
            <a:endParaRPr lang="ru-R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0E721-A368-4135-899C-9CA2BC25ABD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9404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23.10.2018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Подзаголовок 2"/>
          <p:cNvSpPr>
            <a:spLocks/>
          </p:cNvSpPr>
          <p:nvPr/>
        </p:nvSpPr>
        <p:spPr bwMode="auto">
          <a:xfrm>
            <a:off x="377825" y="941388"/>
            <a:ext cx="8496300" cy="156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endParaRPr lang="ru-RU" altLang="ru-RU" sz="2400" b="1">
              <a:solidFill>
                <a:srgbClr val="993300"/>
              </a:solidFill>
              <a:latin typeface="Century Schoolbook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500043"/>
            <a:ext cx="8001056" cy="47705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Проект</a:t>
            </a:r>
          </a:p>
          <a:p>
            <a:pPr algn="ctr"/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 Культура и традиции жителей </a:t>
            </a:r>
            <a:r>
              <a:rPr lang="ru-RU" sz="4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прибайкалья</a:t>
            </a: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4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с детьми подготовительной группы МКДОУ</a:t>
            </a:r>
          </a:p>
          <a:p>
            <a:pPr algn="ctr"/>
            <a:r>
              <a:rPr lang="ru-RU" sz="4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« Детский сад №</a:t>
            </a: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1»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Музыкальный руководитель: Огнева О.М.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216308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28596" y="428605"/>
            <a:ext cx="821537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3 этап: осуществление деятельности  с родителями.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8596" y="1785926"/>
            <a:ext cx="807249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Беседа за круглым столом «Роль семьи в приобщении детей к национальной культуре».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Консультации.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Участие родителей в подборе информации для проекта.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Участие родителей в постановке сказки: изготовление костюмов и декораций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32658750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  <p:bldP spid="1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28596" y="428605"/>
            <a:ext cx="82153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Планируемые результаты: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8596" y="1142984"/>
            <a:ext cx="807249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Имеют представления о бурятах, проживающих на территории Прибайкалья </a:t>
            </a:r>
            <a:r>
              <a:rPr lang="ru-RU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Имеют представление о быте бурятов, их культуре.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Проявляют интерес к особенностям народного бурятского костюма,  их песням. 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Проявляют интерес к обычаям и традициям народов Прибайкалья, народным играм.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Испытывают уважение к бурятским традициям и культуре.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32658750"/>
      </p:ext>
    </p:extLst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  <p:bldP spid="1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G:\занятие  музыкальное о культуре  байкальского  народа\DSC0287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3286124"/>
            <a:ext cx="4786346" cy="2729809"/>
          </a:xfrm>
          <a:prstGeom prst="rect">
            <a:avLst/>
          </a:prstGeom>
          <a:noFill/>
          <a:scene3d>
            <a:camera prst="perspectiveLeft"/>
            <a:lightRig rig="threePt" dir="t"/>
          </a:scene3d>
          <a:sp3d>
            <a:bevelT w="165100" prst="coolSlant"/>
          </a:sp3d>
        </p:spPr>
      </p:pic>
      <p:pic>
        <p:nvPicPr>
          <p:cNvPr id="3" name="Picture 4" descr="G:\занятие  музыкальное о культуре  байкальского  народа\DSC02936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34" y="2071678"/>
            <a:ext cx="3937127" cy="2852395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perspectiveRelaxedModerately"/>
            <a:lightRig rig="threePt" dir="t"/>
          </a:scene3d>
          <a:sp3d>
            <a:bevelT/>
          </a:sp3d>
        </p:spPr>
      </p:pic>
      <p:sp>
        <p:nvSpPr>
          <p:cNvPr id="4" name="Прямоугольник 3"/>
          <p:cNvSpPr/>
          <p:nvPr/>
        </p:nvSpPr>
        <p:spPr>
          <a:xfrm>
            <a:off x="500034" y="500042"/>
            <a:ext cx="800105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Музыкальная образовательная деятельность: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 Традиции и культура</a:t>
            </a:r>
          </a:p>
          <a:p>
            <a:pPr algn="ctr"/>
            <a:r>
              <a:rPr lang="ru-RU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Жителей Прибайкалья.</a:t>
            </a:r>
          </a:p>
        </p:txBody>
      </p:sp>
    </p:spTree>
    <p:extLst>
      <p:ext uri="{BB962C8B-B14F-4D97-AF65-F5344CB8AC3E}">
        <p14:creationId xmlns:p14="http://schemas.microsoft.com/office/powerpoint/2010/main" val="3932658750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G:\занятие  музыкальное о культуре  байкальского  народа\DSC02903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3372" y="3429000"/>
            <a:ext cx="4000496" cy="3000372"/>
          </a:xfrm>
          <a:prstGeom prst="round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  <a:sp3d>
            <a:bevelT w="165100" prst="coolSlant"/>
          </a:sp3d>
        </p:spPr>
      </p:pic>
      <p:pic>
        <p:nvPicPr>
          <p:cNvPr id="3" name="Picture 2" descr="G:\занятие  музыкальное о культуре  байкальского  народа\DSC02900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7" y="571480"/>
            <a:ext cx="4369915" cy="3143272"/>
          </a:xfrm>
          <a:prstGeom prst="round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932658750"/>
      </p:ext>
    </p:extLst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занятие  музыкальное о культуре  байкальского  народа\DSC02935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3372" y="1643050"/>
            <a:ext cx="4595813" cy="3446860"/>
          </a:xfrm>
          <a:prstGeom prst="rect">
            <a:avLst/>
          </a:prstGeom>
          <a:noFill/>
          <a:scene3d>
            <a:camera prst="obliqueTopRight"/>
            <a:lightRig rig="threePt" dir="t"/>
          </a:scene3d>
        </p:spPr>
      </p:pic>
      <p:pic>
        <p:nvPicPr>
          <p:cNvPr id="3" name="Picture 3" descr="G:\занятие  музыкальное о культуре  байкальского  народа\DSC02883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714356"/>
            <a:ext cx="3905245" cy="2928934"/>
          </a:xfrm>
          <a:prstGeom prst="round2Same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perspectiveHeroicExtreme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932658750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285860"/>
            <a:ext cx="8501122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Показ сказки </a:t>
            </a:r>
          </a:p>
          <a:p>
            <a:pPr algn="ctr"/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 Девочка – луна»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детском саду.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714356"/>
            <a:ext cx="82153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4 этап – презентация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93265875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F:\театр\DSC06710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71934" y="2000240"/>
            <a:ext cx="4786346" cy="4214842"/>
          </a:xfrm>
          <a:prstGeom prst="rect">
            <a:avLst/>
          </a:prstGeom>
          <a:noFill/>
          <a:scene3d>
            <a:camera prst="perspectiveRight"/>
            <a:lightRig rig="threePt" dir="t"/>
          </a:scene3d>
          <a:sp3d>
            <a:bevelT/>
          </a:sp3d>
        </p:spPr>
      </p:pic>
      <p:pic>
        <p:nvPicPr>
          <p:cNvPr id="4" name="Picture 2" descr="F:\театр\DSC06675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785794"/>
            <a:ext cx="4243064" cy="2764512"/>
          </a:xfrm>
          <a:prstGeom prst="rect">
            <a:avLst/>
          </a:prstGeom>
          <a:noFill/>
          <a:scene3d>
            <a:camera prst="perspectiveLeft"/>
            <a:lightRig rig="threePt" dir="t"/>
          </a:scene3d>
          <a:sp3d>
            <a:bevelT w="152400" h="50800" prst="softRound"/>
          </a:sp3d>
        </p:spPr>
      </p:pic>
    </p:spTree>
    <p:extLst>
      <p:ext uri="{BB962C8B-B14F-4D97-AF65-F5344CB8AC3E}">
        <p14:creationId xmlns:p14="http://schemas.microsoft.com/office/powerpoint/2010/main" val="3932658750"/>
      </p:ext>
    </p:ext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:\театр\DSC06660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9058" y="1857364"/>
            <a:ext cx="5001257" cy="3329282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  <a:sp3d>
            <a:bevelT/>
          </a:sp3d>
        </p:spPr>
      </p:pic>
      <p:pic>
        <p:nvPicPr>
          <p:cNvPr id="5" name="Picture 2" descr="F:\театр\DSC06592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48" y="928670"/>
            <a:ext cx="3466851" cy="500063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slope"/>
          </a:sp3d>
        </p:spPr>
      </p:pic>
    </p:spTree>
    <p:extLst>
      <p:ext uri="{BB962C8B-B14F-4D97-AF65-F5344CB8AC3E}">
        <p14:creationId xmlns:p14="http://schemas.microsoft.com/office/powerpoint/2010/main" val="3932658750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1473" y="571481"/>
            <a:ext cx="7929618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Участие в районном </a:t>
            </a:r>
          </a:p>
          <a:p>
            <a:pPr algn="ctr"/>
            <a:r>
              <a:rPr lang="ru-RU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Фестивале театральных </a:t>
            </a:r>
          </a:p>
          <a:p>
            <a:pPr algn="ctr"/>
            <a:r>
              <a:rPr lang="ru-RU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Коллективов: « По Дорогам сказки»</a:t>
            </a:r>
          </a:p>
          <a:p>
            <a:pPr algn="ctr"/>
            <a:r>
              <a:rPr lang="ru-RU" sz="4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Первое место!!!</a:t>
            </a:r>
          </a:p>
        </p:txBody>
      </p:sp>
    </p:spTree>
    <p:extLst>
      <p:ext uri="{BB962C8B-B14F-4D97-AF65-F5344CB8AC3E}">
        <p14:creationId xmlns:p14="http://schemas.microsoft.com/office/powerpoint/2010/main" val="3932658750"/>
      </p:ext>
    </p:extLst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сказки2016\осень-4839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1604" y="857232"/>
            <a:ext cx="5893635" cy="3929090"/>
          </a:xfrm>
          <a:prstGeom prst="rect">
            <a:avLst/>
          </a:prstGeom>
          <a:noFill/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bliqueTopRigh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3932658750"/>
      </p:ext>
    </p:extLst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Подзаголовок 2"/>
          <p:cNvSpPr>
            <a:spLocks/>
          </p:cNvSpPr>
          <p:nvPr/>
        </p:nvSpPr>
        <p:spPr bwMode="auto">
          <a:xfrm>
            <a:off x="377825" y="941388"/>
            <a:ext cx="8496300" cy="156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endParaRPr lang="ru-RU" altLang="ru-RU" sz="2400" b="1">
              <a:solidFill>
                <a:srgbClr val="993300"/>
              </a:solidFill>
              <a:latin typeface="Century Schoolbook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10" y="1785926"/>
            <a:ext cx="83582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Вид проекта: </a:t>
            </a:r>
            <a:r>
              <a:rPr lang="ru-RU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исследовательско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- творческий</a:t>
            </a:r>
          </a:p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Участники проекта: педагоги, родители, дети.</a:t>
            </a:r>
          </a:p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Продукт проектной деятельности:  участие в районном фестивале: « По дорогам сказки» - бурятская сказка – </a:t>
            </a:r>
          </a:p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 Девочка – луна»</a:t>
            </a:r>
          </a:p>
          <a:p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Длительность проекта: среднесрочный  – 1 месяц.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85786" y="857233"/>
            <a:ext cx="778674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паспорт проекта.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216308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57158" y="428604"/>
            <a:ext cx="842968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Литература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Бабунова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Е. С. Критерии и показатели воспитания и развития детей старшего дошкольного возраста на идеях с средствах народной педагогики : метод. пособие \ Е. С.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Бабунова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– </a:t>
            </a:r>
            <a:r>
              <a:rPr lang="ru-RU" sz="2000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Магнитогорск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МаГУ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2004.</a:t>
            </a:r>
          </a:p>
          <a:p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 Воспитание детей через приобщение их к истории родного края / З. Герасимова, Н.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Козачек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// Дошкольное воспитание. – 2001. – № 12. – C. 47-52.</a:t>
            </a:r>
          </a:p>
          <a:p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Зязева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Л. К. Мир детства в традиционной культуре. – М., 1993.</a:t>
            </a:r>
          </a:p>
          <a:p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4. Князева О. Л.,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Маханева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М. Д., Приобщение детей к истокам русской народной культуры. – Санкт – </a:t>
            </a:r>
            <a:r>
              <a:rPr lang="ru-RU" sz="2000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Петербург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Детство – Пресс, 2008.</a:t>
            </a:r>
          </a:p>
          <a:p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Кондрыкинская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Л. А. С чего начинается Родина (опыт работы по патриотическому воспитанию в ДОУ) / Ред. Л. А.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Кондрыкинская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– М.: ТЦ Сфера, 2005. – 192 с.</a:t>
            </a:r>
          </a:p>
          <a:p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6. Маленкова Л. И. Теория и методика воспитания. Учебное пособие. – М.: Педагогическое общество России, 2002. – 480 с.</a:t>
            </a:r>
          </a:p>
          <a:p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7. Миронова, Л. П. Люби и знай родной свой край / Л. П. Миронова // Воспитатель ДОУ. – 2008. – № 1.– C. 17-23.</a:t>
            </a:r>
          </a:p>
          <a:p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8. Рубцова Н. И. Использование национально-регионального компонента в образовательной работе с детьми // Мир детства. – 2001. – № 4. – с. 39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32658750"/>
      </p:ext>
    </p:extLst>
  </p:cSld>
  <p:clrMapOvr>
    <a:masterClrMapping/>
  </p:clrMapOvr>
  <p:transition>
    <p:wheel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32492" y="1714488"/>
            <a:ext cx="787901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697195805"/>
      </p:ext>
    </p:extLst>
  </p:cSld>
  <p:clrMapOvr>
    <a:masterClrMapping/>
  </p:clrMapOvr>
  <p:transition>
    <p:comb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одзаголовок 2"/>
          <p:cNvSpPr>
            <a:spLocks/>
          </p:cNvSpPr>
          <p:nvPr/>
        </p:nvSpPr>
        <p:spPr bwMode="auto">
          <a:xfrm>
            <a:off x="377825" y="941388"/>
            <a:ext cx="84963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endParaRPr lang="ru-RU" altLang="ru-RU" sz="2400" b="1" dirty="0">
              <a:solidFill>
                <a:srgbClr val="993300"/>
              </a:solidFill>
              <a:latin typeface="Century Schoolbook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2910" y="1071547"/>
            <a:ext cx="771530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Воспитывать в детях толерантное отношение к другим 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народностям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одна из важнейших задач работы педагога. В нашем  государстве живут русские, татары, чуваши, мордва, удмурты, башкиры, марийцы и т. д.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Дети должны иметь представление о 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культуре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быте, жизни другого 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народа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доступное их возрасту.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00034" y="428604"/>
            <a:ext cx="814393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Актуальность  Проекта.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424899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1214422"/>
            <a:ext cx="850112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Приобщение детей старшего дошкольного возраста  к национальной культуре жителей Прибайкалья -  Бурятия.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Создать условия для приобщения детей, воспитателей, родителей к основным этнокультурным ценностям бурятской национальности.</a:t>
            </a:r>
          </a:p>
          <a:p>
            <a:pPr>
              <a:buFont typeface="Wingdings" pitchFamily="2" charset="2"/>
              <a:buChar char="ü"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Создать условия для успешного овладения детьми навыками в изобразительной, музыкальной, художественно-речевой и театрализованной деятельности, способствовать развитию детского творчества.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6" y="3857628"/>
            <a:ext cx="83582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Познакомить детей с народным творчеством, с обычаями и традициями бурятского народа, знакомство с национальным костюмом, колоритом и самобытностью..</a:t>
            </a:r>
          </a:p>
          <a:p>
            <a:pPr>
              <a:buFont typeface="Wingdings" pitchFamily="2" charset="2"/>
              <a:buChar char="ü"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Приобщать родителей в работе проекта.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500042"/>
            <a:ext cx="857256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Цель и задачи проекта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313793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4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6" y="642918"/>
            <a:ext cx="807249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 этап: погружение в проект.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1928802"/>
            <a:ext cx="80724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Создание проблемы перед детьми.             </a:t>
            </a:r>
          </a:p>
          <a:p>
            <a:pPr>
              <a:buFont typeface="Wingdings" pitchFamily="2" charset="2"/>
              <a:buChar char="ü"/>
            </a:pPr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Поиск решения проблемы.</a:t>
            </a:r>
          </a:p>
        </p:txBody>
      </p:sp>
    </p:spTree>
    <p:extLst>
      <p:ext uri="{BB962C8B-B14F-4D97-AF65-F5344CB8AC3E}">
        <p14:creationId xmlns:p14="http://schemas.microsoft.com/office/powerpoint/2010/main" val="157531379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472" y="785794"/>
            <a:ext cx="821537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 этап – организация деятельности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596" y="1643050"/>
            <a:ext cx="821537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Создание предметно – развивающей среды по теме проекта.</a:t>
            </a:r>
          </a:p>
          <a:p>
            <a:pPr marL="342900" indent="-342900">
              <a:buAutoNum type="arabicPeriod"/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Подбор материала и литературы по теме проекта.</a:t>
            </a:r>
          </a:p>
          <a:p>
            <a:pPr marL="342900" indent="-342900">
              <a:buAutoNum type="arabicPeriod"/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Планирование работы с детьми и родителями.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5313793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5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428605"/>
            <a:ext cx="821537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3 этап: осуществление деятельности  детьми.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1357298"/>
            <a:ext cx="864399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Создание макетов: « Озеро Байкал», « Жилище и быт бурятов»</a:t>
            </a:r>
          </a:p>
          <a:p>
            <a:pPr>
              <a:buFont typeface="Wingdings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Чтение художественных произведений бурятских авторов.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Разучивание народных игр: «Табун» «Иголка, нитка, узелок» , «Волк и ягнята», «Ищем палочку» , «Бабки - лодыжки» .</a:t>
            </a:r>
          </a:p>
          <a:p>
            <a:pPr>
              <a:buFont typeface="Wingdings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Музыкальная деятельность: слушание и разучивание бурятских песен.</a:t>
            </a:r>
          </a:p>
          <a:p>
            <a:pPr>
              <a:buFont typeface="Wingdings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Художественная деятельность: Укрась костюм шамана.»</a:t>
            </a:r>
          </a:p>
          <a:p>
            <a:pPr>
              <a:buFont typeface="Wingdings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Чтение рассказов, сказок, стихов о Байкале.</a:t>
            </a:r>
          </a:p>
          <a:p>
            <a:pPr>
              <a:buFont typeface="Wingdings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Просмотр иллюстраций, картин, видеофильмов о Байкале и народах Прибайкалья.</a:t>
            </a:r>
          </a:p>
          <a:p>
            <a:pPr>
              <a:buFont typeface="Wingdings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Изготовление </a:t>
            </a:r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фотоколлажей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«Отдых на Байкале»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ОД: « Культура и традиции жителей Прибайкалья»</a:t>
            </a:r>
          </a:p>
          <a:p>
            <a:pPr>
              <a:buFont typeface="Wingdings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Работа над постановкой сказки: « Девочка – Луна».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5313793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5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etsad-383190-14582187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714488"/>
            <a:ext cx="3357586" cy="3781358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  <a:softEdge rad="112500"/>
          </a:effectLst>
          <a:scene3d>
            <a:camera prst="perspectiveLeft"/>
            <a:lightRig rig="threePt" dir="t"/>
          </a:scene3d>
        </p:spPr>
      </p:pic>
      <p:pic>
        <p:nvPicPr>
          <p:cNvPr id="1027" name="Picture 3" descr="C:\Users\Admin\Desktop\museum_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2" y="1785926"/>
            <a:ext cx="4383468" cy="328614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Прямоугольник 3"/>
          <p:cNvSpPr/>
          <p:nvPr/>
        </p:nvSpPr>
        <p:spPr>
          <a:xfrm>
            <a:off x="357158" y="428604"/>
            <a:ext cx="842968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Макет озера Байкал</a:t>
            </a:r>
          </a:p>
        </p:txBody>
      </p:sp>
    </p:spTree>
    <p:extLst>
      <p:ext uri="{BB962C8B-B14F-4D97-AF65-F5344CB8AC3E}">
        <p14:creationId xmlns:p14="http://schemas.microsoft.com/office/powerpoint/2010/main" val="1575313793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ocuments\hello_html_mac68277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2" y="1571612"/>
            <a:ext cx="3829057" cy="2871793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scene3d>
            <a:camera prst="perspectiveLeft"/>
            <a:lightRig rig="threePt" dir="t"/>
          </a:scene3d>
          <a:sp3d>
            <a:bevelT/>
          </a:sp3d>
        </p:spPr>
      </p:pic>
      <p:sp>
        <p:nvSpPr>
          <p:cNvPr id="5" name="Прямоугольник 4"/>
          <p:cNvSpPr/>
          <p:nvPr/>
        </p:nvSpPr>
        <p:spPr>
          <a:xfrm>
            <a:off x="2004822" y="500042"/>
            <a:ext cx="513435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500042"/>
            <a:ext cx="828680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 Жилище и быт бурятов»</a:t>
            </a:r>
            <a:endParaRPr lang="ru-RU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050" name="Picture 2" descr="C:\Users\Admin\Desktop\museum_6 - копи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2" y="3286124"/>
            <a:ext cx="5106964" cy="2230152"/>
          </a:xfrm>
          <a:prstGeom prst="rect">
            <a:avLst/>
          </a:prstGeom>
          <a:noFill/>
          <a:scene3d>
            <a:camera prst="obliqueTopRigh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1575313793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1959</TotalTime>
  <Words>392</Words>
  <Application>Microsoft Office PowerPoint</Application>
  <PresentationFormat>Экран (4:3)</PresentationFormat>
  <Paragraphs>80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Century Schoolbook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Samsung</dc:creator>
  <cp:lastModifiedBy>ольга огнева</cp:lastModifiedBy>
  <cp:revision>139</cp:revision>
  <dcterms:created xsi:type="dcterms:W3CDTF">2015-11-21T11:44:16Z</dcterms:created>
  <dcterms:modified xsi:type="dcterms:W3CDTF">2018-10-23T13:46:59Z</dcterms:modified>
</cp:coreProperties>
</file>